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024346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52610" y="2491740"/>
            <a:ext cx="4869180" cy="3246120"/>
          </a:xfrm>
          <a:prstGeom prst="rect">
            <a:avLst/>
          </a:prstGeom>
        </p:spPr>
      </p:pic>
      <p:sp>
        <p:nvSpPr>
          <p:cNvPr id="6" name="Text 1"/>
          <p:cNvSpPr/>
          <p:nvPr/>
        </p:nvSpPr>
        <p:spPr>
          <a:xfrm>
            <a:off x="864037" y="1025604"/>
            <a:ext cx="7415927" cy="1543050"/>
          </a:xfrm>
          <a:prstGeom prst="rect">
            <a:avLst/>
          </a:prstGeom>
          <a:noFill/>
          <a:ln/>
        </p:spPr>
        <p:txBody>
          <a:bodyPr wrap="square" rtlCol="0" anchor="t"/>
          <a:lstStyle/>
          <a:p>
            <a:pPr marL="0" indent="0">
              <a:lnSpc>
                <a:spcPts val="6075"/>
              </a:lnSpc>
              <a:buNone/>
            </a:pPr>
            <a:r>
              <a:rPr lang="en-US" sz="4860" dirty="0">
                <a:solidFill>
                  <a:srgbClr val="5C4E3D"/>
                </a:solidFill>
                <a:latin typeface="Libre Baskerville" pitchFamily="34" charset="0"/>
                <a:ea typeface="Libre Baskerville" pitchFamily="34" charset="-122"/>
                <a:cs typeface="Libre Baskerville" pitchFamily="34" charset="-120"/>
              </a:rPr>
              <a:t>Bank Management System</a:t>
            </a:r>
            <a:endParaRPr lang="en-US" sz="4860" dirty="0"/>
          </a:p>
        </p:txBody>
      </p:sp>
      <p:sp>
        <p:nvSpPr>
          <p:cNvPr id="7" name="Text 2"/>
          <p:cNvSpPr/>
          <p:nvPr/>
        </p:nvSpPr>
        <p:spPr>
          <a:xfrm>
            <a:off x="864037" y="2938939"/>
            <a:ext cx="7415927" cy="3555444"/>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Introducing the Bank Management System, a comprehensive Java-based solution that streamlines the core operations of a financial institution. This project encompasses a diverse range of functionalities, including login, balance inquiry, account creation, registration, withdrawal, and deposit, catering to the evolving needs of modern banking. Designed with efficiency, security, and user-friendliness in mind, this system serves as a powerful tool for banking professionals and customers alike, revolutionizing the way financial services are managed and accessed.</a:t>
            </a:r>
            <a:endParaRPr lang="en-US" sz="1944" dirty="0"/>
          </a:p>
        </p:txBody>
      </p:sp>
      <p:sp>
        <p:nvSpPr>
          <p:cNvPr id="8" name="Shape 3"/>
          <p:cNvSpPr/>
          <p:nvPr/>
        </p:nvSpPr>
        <p:spPr>
          <a:xfrm>
            <a:off x="864037" y="6790492"/>
            <a:ext cx="394930" cy="394930"/>
          </a:xfrm>
          <a:prstGeom prst="roundRect">
            <a:avLst>
              <a:gd name="adj" fmla="val 23151155"/>
            </a:avLst>
          </a:prstGeom>
          <a:noFill/>
          <a:ln w="7620">
            <a:solidFill>
              <a:srgbClr val="FFFFFF"/>
            </a:solidFill>
            <a:prstDash val="solid"/>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15979" y="1846659"/>
            <a:ext cx="5054322" cy="4536281"/>
          </a:xfrm>
          <a:prstGeom prst="rect">
            <a:avLst/>
          </a:prstGeom>
        </p:spPr>
      </p:pic>
      <p:sp>
        <p:nvSpPr>
          <p:cNvPr id="6" name="Text 1"/>
          <p:cNvSpPr/>
          <p:nvPr/>
        </p:nvSpPr>
        <p:spPr>
          <a:xfrm>
            <a:off x="6091238" y="773430"/>
            <a:ext cx="5010745" cy="540068"/>
          </a:xfrm>
          <a:prstGeom prst="rect">
            <a:avLst/>
          </a:prstGeom>
          <a:noFill/>
          <a:ln/>
        </p:spPr>
        <p:txBody>
          <a:bodyPr wrap="none" rtlCol="0" anchor="t"/>
          <a:lstStyle/>
          <a:p>
            <a:pPr marL="0" indent="0">
              <a:lnSpc>
                <a:spcPts val="4253"/>
              </a:lnSpc>
              <a:buNone/>
            </a:pPr>
            <a:r>
              <a:rPr lang="en-US" sz="3402" dirty="0">
                <a:solidFill>
                  <a:srgbClr val="5C4E3D"/>
                </a:solidFill>
                <a:latin typeface="Libre Baskerville" pitchFamily="34" charset="0"/>
                <a:ea typeface="Libre Baskerville" pitchFamily="34" charset="-122"/>
                <a:cs typeface="Libre Baskerville" pitchFamily="34" charset="-120"/>
              </a:rPr>
              <a:t>Areas of Improvement</a:t>
            </a:r>
            <a:endParaRPr lang="en-US" sz="3402" dirty="0"/>
          </a:p>
        </p:txBody>
      </p:sp>
      <p:sp>
        <p:nvSpPr>
          <p:cNvPr id="7" name="Shape 2"/>
          <p:cNvSpPr/>
          <p:nvPr/>
        </p:nvSpPr>
        <p:spPr>
          <a:xfrm>
            <a:off x="6091238" y="1572697"/>
            <a:ext cx="7934325" cy="5883354"/>
          </a:xfrm>
          <a:prstGeom prst="roundRect">
            <a:avLst>
              <a:gd name="adj" fmla="val 1234"/>
            </a:avLst>
          </a:prstGeom>
          <a:noFill/>
          <a:ln w="7620">
            <a:solidFill>
              <a:srgbClr val="000000">
                <a:alpha val="8000"/>
              </a:srgbClr>
            </a:solidFill>
            <a:prstDash val="solid"/>
          </a:ln>
        </p:spPr>
      </p:sp>
      <p:sp>
        <p:nvSpPr>
          <p:cNvPr id="8" name="Shape 3"/>
          <p:cNvSpPr/>
          <p:nvPr/>
        </p:nvSpPr>
        <p:spPr>
          <a:xfrm>
            <a:off x="6098857" y="1580317"/>
            <a:ext cx="7919085" cy="1052155"/>
          </a:xfrm>
          <a:prstGeom prst="rect">
            <a:avLst/>
          </a:prstGeom>
          <a:solidFill>
            <a:srgbClr val="FFFFFF">
              <a:alpha val="4000"/>
            </a:srgbClr>
          </a:solidFill>
          <a:ln/>
        </p:spPr>
      </p:sp>
      <p:sp>
        <p:nvSpPr>
          <p:cNvPr id="9" name="Text 4"/>
          <p:cNvSpPr/>
          <p:nvPr/>
        </p:nvSpPr>
        <p:spPr>
          <a:xfrm>
            <a:off x="6271617" y="1691521"/>
            <a:ext cx="3610213" cy="276582"/>
          </a:xfrm>
          <a:prstGeom prst="rect">
            <a:avLst/>
          </a:prstGeom>
          <a:noFill/>
          <a:ln/>
        </p:spPr>
        <p:txBody>
          <a:bodyPr wrap="non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User Experience</a:t>
            </a:r>
            <a:endParaRPr lang="en-US" sz="1361" dirty="0"/>
          </a:p>
        </p:txBody>
      </p:sp>
      <p:sp>
        <p:nvSpPr>
          <p:cNvPr id="10" name="Text 5"/>
          <p:cNvSpPr/>
          <p:nvPr/>
        </p:nvSpPr>
        <p:spPr>
          <a:xfrm>
            <a:off x="10234970" y="1691521"/>
            <a:ext cx="3610213" cy="829747"/>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Enhance the user interface and navigation to provide an even more intuitive and seamless experience for customers.</a:t>
            </a:r>
            <a:endParaRPr lang="en-US" sz="1361" dirty="0"/>
          </a:p>
        </p:txBody>
      </p:sp>
      <p:sp>
        <p:nvSpPr>
          <p:cNvPr id="11" name="Shape 6"/>
          <p:cNvSpPr/>
          <p:nvPr/>
        </p:nvSpPr>
        <p:spPr>
          <a:xfrm>
            <a:off x="6098857" y="2632472"/>
            <a:ext cx="7919085" cy="1605320"/>
          </a:xfrm>
          <a:prstGeom prst="rect">
            <a:avLst/>
          </a:prstGeom>
          <a:solidFill>
            <a:srgbClr val="000000">
              <a:alpha val="4000"/>
            </a:srgbClr>
          </a:solidFill>
          <a:ln/>
        </p:spPr>
      </p:sp>
      <p:sp>
        <p:nvSpPr>
          <p:cNvPr id="12" name="Text 7"/>
          <p:cNvSpPr/>
          <p:nvPr/>
        </p:nvSpPr>
        <p:spPr>
          <a:xfrm>
            <a:off x="6271617" y="2743676"/>
            <a:ext cx="3610213" cy="276582"/>
          </a:xfrm>
          <a:prstGeom prst="rect">
            <a:avLst/>
          </a:prstGeom>
          <a:noFill/>
          <a:ln/>
        </p:spPr>
        <p:txBody>
          <a:bodyPr wrap="non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Security</a:t>
            </a:r>
            <a:endParaRPr lang="en-US" sz="1361" dirty="0"/>
          </a:p>
        </p:txBody>
      </p:sp>
      <p:sp>
        <p:nvSpPr>
          <p:cNvPr id="13" name="Text 8"/>
          <p:cNvSpPr/>
          <p:nvPr/>
        </p:nvSpPr>
        <p:spPr>
          <a:xfrm>
            <a:off x="10234970" y="2743676"/>
            <a:ext cx="3610213" cy="1382911"/>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Implement additional security measures, such as biometric authentication and advanced fraud detection algorithms, to further protect user data and prevent unauthorized access.</a:t>
            </a:r>
            <a:endParaRPr lang="en-US" sz="1361" dirty="0"/>
          </a:p>
        </p:txBody>
      </p:sp>
      <p:sp>
        <p:nvSpPr>
          <p:cNvPr id="14" name="Shape 9"/>
          <p:cNvSpPr/>
          <p:nvPr/>
        </p:nvSpPr>
        <p:spPr>
          <a:xfrm>
            <a:off x="6098857" y="4237792"/>
            <a:ext cx="7919085" cy="1605320"/>
          </a:xfrm>
          <a:prstGeom prst="rect">
            <a:avLst/>
          </a:prstGeom>
          <a:solidFill>
            <a:srgbClr val="FFFFFF">
              <a:alpha val="4000"/>
            </a:srgbClr>
          </a:solidFill>
          <a:ln/>
        </p:spPr>
      </p:sp>
      <p:sp>
        <p:nvSpPr>
          <p:cNvPr id="15" name="Text 10"/>
          <p:cNvSpPr/>
          <p:nvPr/>
        </p:nvSpPr>
        <p:spPr>
          <a:xfrm>
            <a:off x="6271617" y="4348996"/>
            <a:ext cx="3610213" cy="276582"/>
          </a:xfrm>
          <a:prstGeom prst="rect">
            <a:avLst/>
          </a:prstGeom>
          <a:noFill/>
          <a:ln/>
        </p:spPr>
        <p:txBody>
          <a:bodyPr wrap="non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Scalability</a:t>
            </a:r>
            <a:endParaRPr lang="en-US" sz="1361" dirty="0"/>
          </a:p>
        </p:txBody>
      </p:sp>
      <p:sp>
        <p:nvSpPr>
          <p:cNvPr id="16" name="Text 11"/>
          <p:cNvSpPr/>
          <p:nvPr/>
        </p:nvSpPr>
        <p:spPr>
          <a:xfrm>
            <a:off x="10234970" y="4348996"/>
            <a:ext cx="3610213" cy="1382911"/>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Ensure the system can handle increasing user volumes and transaction loads without compromising performance, allowing the bank to grow and serve a larger customer base.</a:t>
            </a:r>
            <a:endParaRPr lang="en-US" sz="1361" dirty="0"/>
          </a:p>
        </p:txBody>
      </p:sp>
      <p:sp>
        <p:nvSpPr>
          <p:cNvPr id="17" name="Shape 12"/>
          <p:cNvSpPr/>
          <p:nvPr/>
        </p:nvSpPr>
        <p:spPr>
          <a:xfrm>
            <a:off x="6098857" y="5843111"/>
            <a:ext cx="7919085" cy="1605320"/>
          </a:xfrm>
          <a:prstGeom prst="rect">
            <a:avLst/>
          </a:prstGeom>
          <a:solidFill>
            <a:srgbClr val="000000">
              <a:alpha val="4000"/>
            </a:srgbClr>
          </a:solidFill>
          <a:ln/>
        </p:spPr>
      </p:sp>
      <p:sp>
        <p:nvSpPr>
          <p:cNvPr id="18" name="Text 13"/>
          <p:cNvSpPr/>
          <p:nvPr/>
        </p:nvSpPr>
        <p:spPr>
          <a:xfrm>
            <a:off x="6271617" y="5954316"/>
            <a:ext cx="3610213" cy="276582"/>
          </a:xfrm>
          <a:prstGeom prst="rect">
            <a:avLst/>
          </a:prstGeom>
          <a:noFill/>
          <a:ln/>
        </p:spPr>
        <p:txBody>
          <a:bodyPr wrap="non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Integrations</a:t>
            </a:r>
            <a:endParaRPr lang="en-US" sz="1361" dirty="0"/>
          </a:p>
        </p:txBody>
      </p:sp>
      <p:sp>
        <p:nvSpPr>
          <p:cNvPr id="19" name="Text 14"/>
          <p:cNvSpPr/>
          <p:nvPr/>
        </p:nvSpPr>
        <p:spPr>
          <a:xfrm>
            <a:off x="10234970" y="5954316"/>
            <a:ext cx="3610213" cy="1382911"/>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Develop robust integration capabilities with third-party financial services and accounting tools, enabling seamless data exchange and enhanced functionality for users.</a:t>
            </a:r>
            <a:endParaRPr lang="en-US" sz="136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375696" y="2147411"/>
            <a:ext cx="5022890" cy="3934658"/>
          </a:xfrm>
          <a:prstGeom prst="rect">
            <a:avLst/>
          </a:prstGeom>
        </p:spPr>
      </p:pic>
      <p:sp>
        <p:nvSpPr>
          <p:cNvPr id="6" name="Text 1"/>
          <p:cNvSpPr/>
          <p:nvPr/>
        </p:nvSpPr>
        <p:spPr>
          <a:xfrm>
            <a:off x="648891" y="1103471"/>
            <a:ext cx="4635579" cy="579358"/>
          </a:xfrm>
          <a:prstGeom prst="rect">
            <a:avLst/>
          </a:prstGeom>
          <a:noFill/>
          <a:ln/>
        </p:spPr>
        <p:txBody>
          <a:bodyPr wrap="none" rtlCol="0" anchor="t"/>
          <a:lstStyle/>
          <a:p>
            <a:pPr marL="0" indent="0">
              <a:lnSpc>
                <a:spcPts val="4563"/>
              </a:lnSpc>
              <a:buNone/>
            </a:pPr>
            <a:r>
              <a:rPr lang="en-US" sz="3650" dirty="0">
                <a:solidFill>
                  <a:srgbClr val="5C4E3D"/>
                </a:solidFill>
                <a:latin typeface="Libre Baskerville" pitchFamily="34" charset="0"/>
                <a:ea typeface="Libre Baskerville" pitchFamily="34" charset="-122"/>
                <a:cs typeface="Libre Baskerville" pitchFamily="34" charset="-120"/>
              </a:rPr>
              <a:t>Logging In</a:t>
            </a:r>
            <a:endParaRPr lang="en-US" sz="3650" dirty="0"/>
          </a:p>
        </p:txBody>
      </p:sp>
      <p:sp>
        <p:nvSpPr>
          <p:cNvPr id="7" name="Shape 2"/>
          <p:cNvSpPr/>
          <p:nvPr/>
        </p:nvSpPr>
        <p:spPr>
          <a:xfrm>
            <a:off x="648891" y="2169557"/>
            <a:ext cx="417195" cy="417195"/>
          </a:xfrm>
          <a:prstGeom prst="roundRect">
            <a:avLst>
              <a:gd name="adj" fmla="val 18667"/>
            </a:avLst>
          </a:prstGeom>
          <a:solidFill>
            <a:srgbClr val="F7EDD4"/>
          </a:solidFill>
          <a:ln w="7620">
            <a:solidFill>
              <a:srgbClr val="DDD3BA"/>
            </a:solidFill>
            <a:prstDash val="solid"/>
          </a:ln>
        </p:spPr>
      </p:sp>
      <p:sp>
        <p:nvSpPr>
          <p:cNvPr id="8" name="Text 3"/>
          <p:cNvSpPr/>
          <p:nvPr/>
        </p:nvSpPr>
        <p:spPr>
          <a:xfrm>
            <a:off x="795457" y="2239089"/>
            <a:ext cx="124063" cy="278130"/>
          </a:xfrm>
          <a:prstGeom prst="rect">
            <a:avLst/>
          </a:prstGeom>
          <a:noFill/>
          <a:ln/>
        </p:spPr>
        <p:txBody>
          <a:bodyPr wrap="none" rtlCol="0" anchor="t"/>
          <a:lstStyle/>
          <a:p>
            <a:pPr marL="0" indent="0" algn="ctr">
              <a:lnSpc>
                <a:spcPts val="2190"/>
              </a:lnSpc>
              <a:buNone/>
            </a:pPr>
            <a:r>
              <a:rPr lang="en-US" sz="2190" dirty="0">
                <a:solidFill>
                  <a:srgbClr val="454240"/>
                </a:solidFill>
                <a:latin typeface="Libre Baskerville" pitchFamily="34" charset="0"/>
                <a:ea typeface="Libre Baskerville" pitchFamily="34" charset="-122"/>
                <a:cs typeface="Libre Baskerville" pitchFamily="34" charset="-120"/>
              </a:rPr>
              <a:t>1</a:t>
            </a:r>
            <a:endParaRPr lang="en-US" sz="2190" dirty="0"/>
          </a:p>
        </p:txBody>
      </p:sp>
      <p:sp>
        <p:nvSpPr>
          <p:cNvPr id="9" name="Text 4"/>
          <p:cNvSpPr/>
          <p:nvPr/>
        </p:nvSpPr>
        <p:spPr>
          <a:xfrm>
            <a:off x="1251466" y="2169557"/>
            <a:ext cx="2626995" cy="289679"/>
          </a:xfrm>
          <a:prstGeom prst="rect">
            <a:avLst/>
          </a:prstGeom>
          <a:noFill/>
          <a:ln/>
        </p:spPr>
        <p:txBody>
          <a:bodyPr wrap="none" rtlCol="0" anchor="t"/>
          <a:lstStyle/>
          <a:p>
            <a:pPr marL="0" indent="0">
              <a:lnSpc>
                <a:spcPts val="2281"/>
              </a:lnSpc>
              <a:buNone/>
            </a:pPr>
            <a:r>
              <a:rPr lang="en-US" sz="1825" dirty="0">
                <a:solidFill>
                  <a:srgbClr val="454240"/>
                </a:solidFill>
                <a:latin typeface="Libre Baskerville" pitchFamily="34" charset="0"/>
                <a:ea typeface="Libre Baskerville" pitchFamily="34" charset="-122"/>
                <a:cs typeface="Libre Baskerville" pitchFamily="34" charset="-120"/>
              </a:rPr>
              <a:t>Secure Authentication</a:t>
            </a:r>
            <a:endParaRPr lang="en-US" sz="1825" dirty="0"/>
          </a:p>
        </p:txBody>
      </p:sp>
      <p:sp>
        <p:nvSpPr>
          <p:cNvPr id="10" name="Text 5"/>
          <p:cNvSpPr/>
          <p:nvPr/>
        </p:nvSpPr>
        <p:spPr>
          <a:xfrm>
            <a:off x="1251466" y="2570440"/>
            <a:ext cx="7243643" cy="1186339"/>
          </a:xfrm>
          <a:prstGeom prst="rect">
            <a:avLst/>
          </a:prstGeom>
          <a:noFill/>
          <a:ln/>
        </p:spPr>
        <p:txBody>
          <a:bodyPr wrap="square" rtlCol="0" anchor="t"/>
          <a:lstStyle/>
          <a:p>
            <a:pPr marL="0" indent="0">
              <a:lnSpc>
                <a:spcPts val="2336"/>
              </a:lnSpc>
              <a:buNone/>
            </a:pPr>
            <a:r>
              <a:rPr lang="en-US" sz="1460" dirty="0">
                <a:solidFill>
                  <a:srgbClr val="454240"/>
                </a:solidFill>
                <a:latin typeface="DM Sans" pitchFamily="34" charset="0"/>
                <a:ea typeface="DM Sans" pitchFamily="34" charset="-122"/>
                <a:cs typeface="DM Sans" pitchFamily="34" charset="-120"/>
              </a:rPr>
              <a:t>The login process ensures secure authentication, enabling users to access their accounts with confidence. Robust security measures, such as password encryption and multi-factor authentication, protect sensitive information from unauthorized access.</a:t>
            </a:r>
            <a:endParaRPr lang="en-US" sz="1460" dirty="0"/>
          </a:p>
        </p:txBody>
      </p:sp>
      <p:sp>
        <p:nvSpPr>
          <p:cNvPr id="11" name="Shape 6"/>
          <p:cNvSpPr/>
          <p:nvPr/>
        </p:nvSpPr>
        <p:spPr>
          <a:xfrm>
            <a:off x="648891" y="4150757"/>
            <a:ext cx="417195" cy="417195"/>
          </a:xfrm>
          <a:prstGeom prst="roundRect">
            <a:avLst>
              <a:gd name="adj" fmla="val 18667"/>
            </a:avLst>
          </a:prstGeom>
          <a:solidFill>
            <a:srgbClr val="F7EDD4"/>
          </a:solidFill>
          <a:ln w="7620">
            <a:solidFill>
              <a:srgbClr val="DDD3BA"/>
            </a:solidFill>
            <a:prstDash val="solid"/>
          </a:ln>
        </p:spPr>
      </p:sp>
      <p:sp>
        <p:nvSpPr>
          <p:cNvPr id="12" name="Text 7"/>
          <p:cNvSpPr/>
          <p:nvPr/>
        </p:nvSpPr>
        <p:spPr>
          <a:xfrm>
            <a:off x="771763" y="4220289"/>
            <a:ext cx="171331" cy="278130"/>
          </a:xfrm>
          <a:prstGeom prst="rect">
            <a:avLst/>
          </a:prstGeom>
          <a:noFill/>
          <a:ln/>
        </p:spPr>
        <p:txBody>
          <a:bodyPr wrap="none" rtlCol="0" anchor="t"/>
          <a:lstStyle/>
          <a:p>
            <a:pPr marL="0" indent="0" algn="ctr">
              <a:lnSpc>
                <a:spcPts val="2190"/>
              </a:lnSpc>
              <a:buNone/>
            </a:pPr>
            <a:r>
              <a:rPr lang="en-US" sz="2190" dirty="0">
                <a:solidFill>
                  <a:srgbClr val="454240"/>
                </a:solidFill>
                <a:latin typeface="Libre Baskerville" pitchFamily="34" charset="0"/>
                <a:ea typeface="Libre Baskerville" pitchFamily="34" charset="-122"/>
                <a:cs typeface="Libre Baskerville" pitchFamily="34" charset="-120"/>
              </a:rPr>
              <a:t>2</a:t>
            </a:r>
            <a:endParaRPr lang="en-US" sz="2190" dirty="0"/>
          </a:p>
        </p:txBody>
      </p:sp>
      <p:sp>
        <p:nvSpPr>
          <p:cNvPr id="13" name="Text 8"/>
          <p:cNvSpPr/>
          <p:nvPr/>
        </p:nvSpPr>
        <p:spPr>
          <a:xfrm>
            <a:off x="1251466" y="4150757"/>
            <a:ext cx="2871430" cy="289679"/>
          </a:xfrm>
          <a:prstGeom prst="rect">
            <a:avLst/>
          </a:prstGeom>
          <a:noFill/>
          <a:ln/>
        </p:spPr>
        <p:txBody>
          <a:bodyPr wrap="none" rtlCol="0" anchor="t"/>
          <a:lstStyle/>
          <a:p>
            <a:pPr marL="0" indent="0">
              <a:lnSpc>
                <a:spcPts val="2281"/>
              </a:lnSpc>
              <a:buNone/>
            </a:pPr>
            <a:r>
              <a:rPr lang="en-US" sz="1825" dirty="0">
                <a:solidFill>
                  <a:srgbClr val="454240"/>
                </a:solidFill>
                <a:latin typeface="Libre Baskerville" pitchFamily="34" charset="0"/>
                <a:ea typeface="Libre Baskerville" pitchFamily="34" charset="-122"/>
                <a:cs typeface="Libre Baskerville" pitchFamily="34" charset="-120"/>
              </a:rPr>
              <a:t>Personalized Dashboard</a:t>
            </a:r>
            <a:endParaRPr lang="en-US" sz="1825" dirty="0"/>
          </a:p>
        </p:txBody>
      </p:sp>
      <p:sp>
        <p:nvSpPr>
          <p:cNvPr id="14" name="Text 9"/>
          <p:cNvSpPr/>
          <p:nvPr/>
        </p:nvSpPr>
        <p:spPr>
          <a:xfrm>
            <a:off x="1251466" y="4551640"/>
            <a:ext cx="7243643" cy="889754"/>
          </a:xfrm>
          <a:prstGeom prst="rect">
            <a:avLst/>
          </a:prstGeom>
          <a:noFill/>
          <a:ln/>
        </p:spPr>
        <p:txBody>
          <a:bodyPr wrap="square" rtlCol="0" anchor="t"/>
          <a:lstStyle/>
          <a:p>
            <a:pPr marL="0" indent="0">
              <a:lnSpc>
                <a:spcPts val="2336"/>
              </a:lnSpc>
              <a:buNone/>
            </a:pPr>
            <a:r>
              <a:rPr lang="en-US" sz="1460" dirty="0">
                <a:solidFill>
                  <a:srgbClr val="454240"/>
                </a:solidFill>
                <a:latin typeface="DM Sans" pitchFamily="34" charset="0"/>
                <a:ea typeface="DM Sans" pitchFamily="34" charset="-122"/>
                <a:cs typeface="DM Sans" pitchFamily="34" charset="-120"/>
              </a:rPr>
              <a:t>Upon successful login, users are presented with a personalized dashboard, providing them with a comprehensive overview of their banking activities, including account balances, recent transactions, and customizable settings.</a:t>
            </a:r>
            <a:endParaRPr lang="en-US" sz="1460" dirty="0"/>
          </a:p>
        </p:txBody>
      </p:sp>
      <p:sp>
        <p:nvSpPr>
          <p:cNvPr id="15" name="Shape 10"/>
          <p:cNvSpPr/>
          <p:nvPr/>
        </p:nvSpPr>
        <p:spPr>
          <a:xfrm>
            <a:off x="648891" y="5835372"/>
            <a:ext cx="417195" cy="417195"/>
          </a:xfrm>
          <a:prstGeom prst="roundRect">
            <a:avLst>
              <a:gd name="adj" fmla="val 18667"/>
            </a:avLst>
          </a:prstGeom>
          <a:solidFill>
            <a:srgbClr val="F7EDD4"/>
          </a:solidFill>
          <a:ln w="7620">
            <a:solidFill>
              <a:srgbClr val="DDD3BA"/>
            </a:solidFill>
            <a:prstDash val="solid"/>
          </a:ln>
        </p:spPr>
      </p:sp>
      <p:sp>
        <p:nvSpPr>
          <p:cNvPr id="16" name="Text 11"/>
          <p:cNvSpPr/>
          <p:nvPr/>
        </p:nvSpPr>
        <p:spPr>
          <a:xfrm>
            <a:off x="771763" y="5904905"/>
            <a:ext cx="171331" cy="278130"/>
          </a:xfrm>
          <a:prstGeom prst="rect">
            <a:avLst/>
          </a:prstGeom>
          <a:noFill/>
          <a:ln/>
        </p:spPr>
        <p:txBody>
          <a:bodyPr wrap="none" rtlCol="0" anchor="t"/>
          <a:lstStyle/>
          <a:p>
            <a:pPr marL="0" indent="0" algn="ctr">
              <a:lnSpc>
                <a:spcPts val="2190"/>
              </a:lnSpc>
              <a:buNone/>
            </a:pPr>
            <a:r>
              <a:rPr lang="en-US" sz="2190" dirty="0">
                <a:solidFill>
                  <a:srgbClr val="454240"/>
                </a:solidFill>
                <a:latin typeface="Libre Baskerville" pitchFamily="34" charset="0"/>
                <a:ea typeface="Libre Baskerville" pitchFamily="34" charset="-122"/>
                <a:cs typeface="Libre Baskerville" pitchFamily="34" charset="-120"/>
              </a:rPr>
              <a:t>3</a:t>
            </a:r>
            <a:endParaRPr lang="en-US" sz="2190" dirty="0"/>
          </a:p>
        </p:txBody>
      </p:sp>
      <p:sp>
        <p:nvSpPr>
          <p:cNvPr id="17" name="Text 12"/>
          <p:cNvSpPr/>
          <p:nvPr/>
        </p:nvSpPr>
        <p:spPr>
          <a:xfrm>
            <a:off x="1251466" y="5835372"/>
            <a:ext cx="2433518" cy="289679"/>
          </a:xfrm>
          <a:prstGeom prst="rect">
            <a:avLst/>
          </a:prstGeom>
          <a:noFill/>
          <a:ln/>
        </p:spPr>
        <p:txBody>
          <a:bodyPr wrap="none" rtlCol="0" anchor="t"/>
          <a:lstStyle/>
          <a:p>
            <a:pPr marL="0" indent="0">
              <a:lnSpc>
                <a:spcPts val="2281"/>
              </a:lnSpc>
              <a:buNone/>
            </a:pPr>
            <a:r>
              <a:rPr lang="en-US" sz="1825" dirty="0">
                <a:solidFill>
                  <a:srgbClr val="454240"/>
                </a:solidFill>
                <a:latin typeface="Libre Baskerville" pitchFamily="34" charset="0"/>
                <a:ea typeface="Libre Baskerville" pitchFamily="34" charset="-122"/>
                <a:cs typeface="Libre Baskerville" pitchFamily="34" charset="-120"/>
              </a:rPr>
              <a:t>Seamless Navigation</a:t>
            </a:r>
            <a:endParaRPr lang="en-US" sz="1825" dirty="0"/>
          </a:p>
        </p:txBody>
      </p:sp>
      <p:sp>
        <p:nvSpPr>
          <p:cNvPr id="18" name="Text 13"/>
          <p:cNvSpPr/>
          <p:nvPr/>
        </p:nvSpPr>
        <p:spPr>
          <a:xfrm>
            <a:off x="1251466" y="6236256"/>
            <a:ext cx="7243643" cy="889754"/>
          </a:xfrm>
          <a:prstGeom prst="rect">
            <a:avLst/>
          </a:prstGeom>
          <a:noFill/>
          <a:ln/>
        </p:spPr>
        <p:txBody>
          <a:bodyPr wrap="square" rtlCol="0" anchor="t"/>
          <a:lstStyle/>
          <a:p>
            <a:pPr marL="0" indent="0">
              <a:lnSpc>
                <a:spcPts val="2336"/>
              </a:lnSpc>
              <a:buNone/>
            </a:pPr>
            <a:r>
              <a:rPr lang="en-US" sz="1460" dirty="0">
                <a:solidFill>
                  <a:srgbClr val="454240"/>
                </a:solidFill>
                <a:latin typeface="DM Sans" pitchFamily="34" charset="0"/>
                <a:ea typeface="DM Sans" pitchFamily="34" charset="-122"/>
                <a:cs typeface="DM Sans" pitchFamily="34" charset="-120"/>
              </a:rPr>
              <a:t>The intuitive user interface allows for seamless navigation, enabling users to quickly and efficiently access the various features of the Bank Management System, streamlining their banking experience.</a:t>
            </a:r>
            <a:endParaRPr lang="en-US" sz="146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864037" y="1610439"/>
            <a:ext cx="6172200" cy="771525"/>
          </a:xfrm>
          <a:prstGeom prst="rect">
            <a:avLst/>
          </a:prstGeom>
          <a:noFill/>
          <a:ln/>
        </p:spPr>
        <p:txBody>
          <a:bodyPr wrap="none" rtlCol="0" anchor="t"/>
          <a:lstStyle/>
          <a:p>
            <a:pPr marL="0" indent="0">
              <a:lnSpc>
                <a:spcPts val="6075"/>
              </a:lnSpc>
              <a:buNone/>
            </a:pPr>
            <a:r>
              <a:rPr lang="en-US" sz="4860" dirty="0">
                <a:solidFill>
                  <a:srgbClr val="5C4E3D"/>
                </a:solidFill>
                <a:latin typeface="Libre Baskerville" pitchFamily="34" charset="0"/>
                <a:ea typeface="Libre Baskerville" pitchFamily="34" charset="-122"/>
                <a:cs typeface="Libre Baskerville" pitchFamily="34" charset="-120"/>
              </a:rPr>
              <a:t>Balance Inquiry</a:t>
            </a:r>
            <a:endParaRPr lang="en-US" sz="4860" dirty="0"/>
          </a:p>
        </p:txBody>
      </p:sp>
      <p:sp>
        <p:nvSpPr>
          <p:cNvPr id="5" name="Text 2"/>
          <p:cNvSpPr/>
          <p:nvPr/>
        </p:nvSpPr>
        <p:spPr>
          <a:xfrm>
            <a:off x="864037" y="2999065"/>
            <a:ext cx="3086100" cy="385763"/>
          </a:xfrm>
          <a:prstGeom prst="rect">
            <a:avLst/>
          </a:prstGeom>
          <a:noFill/>
          <a:ln/>
        </p:spPr>
        <p:txBody>
          <a:bodyPr wrap="none" rtlCol="0" anchor="t"/>
          <a:lstStyle/>
          <a:p>
            <a:pPr marL="0" indent="0">
              <a:lnSpc>
                <a:spcPts val="3038"/>
              </a:lnSpc>
              <a:buNone/>
            </a:pPr>
            <a:r>
              <a:rPr lang="en-US" sz="2430" dirty="0">
                <a:solidFill>
                  <a:srgbClr val="5C4E3D"/>
                </a:solidFill>
                <a:latin typeface="Libre Baskerville" pitchFamily="34" charset="0"/>
                <a:ea typeface="Libre Baskerville" pitchFamily="34" charset="-122"/>
                <a:cs typeface="Libre Baskerville" pitchFamily="34" charset="-120"/>
              </a:rPr>
              <a:t>Real-Time Updates</a:t>
            </a:r>
            <a:endParaRPr lang="en-US" sz="2430" dirty="0"/>
          </a:p>
        </p:txBody>
      </p:sp>
      <p:sp>
        <p:nvSpPr>
          <p:cNvPr id="6" name="Text 3"/>
          <p:cNvSpPr/>
          <p:nvPr/>
        </p:nvSpPr>
        <p:spPr>
          <a:xfrm>
            <a:off x="864037" y="3631644"/>
            <a:ext cx="3898821" cy="2765346"/>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The Balance Inquiry feature provides users with real-time updates on their account balances, ensuring they have a accurate and up-to-date understanding of their financial standing.</a:t>
            </a:r>
            <a:endParaRPr lang="en-US" sz="1944" dirty="0"/>
          </a:p>
        </p:txBody>
      </p:sp>
      <p:sp>
        <p:nvSpPr>
          <p:cNvPr id="7" name="Text 4"/>
          <p:cNvSpPr/>
          <p:nvPr/>
        </p:nvSpPr>
        <p:spPr>
          <a:xfrm>
            <a:off x="5372695" y="2999065"/>
            <a:ext cx="3151584" cy="385763"/>
          </a:xfrm>
          <a:prstGeom prst="rect">
            <a:avLst/>
          </a:prstGeom>
          <a:noFill/>
          <a:ln/>
        </p:spPr>
        <p:txBody>
          <a:bodyPr wrap="none" rtlCol="0" anchor="t"/>
          <a:lstStyle/>
          <a:p>
            <a:pPr marL="0" indent="0">
              <a:lnSpc>
                <a:spcPts val="3038"/>
              </a:lnSpc>
              <a:buNone/>
            </a:pPr>
            <a:r>
              <a:rPr lang="en-US" sz="2430" dirty="0">
                <a:solidFill>
                  <a:srgbClr val="5C4E3D"/>
                </a:solidFill>
                <a:latin typeface="Libre Baskerville" pitchFamily="34" charset="0"/>
                <a:ea typeface="Libre Baskerville" pitchFamily="34" charset="-122"/>
                <a:cs typeface="Libre Baskerville" pitchFamily="34" charset="-120"/>
              </a:rPr>
              <a:t>Transaction History</a:t>
            </a:r>
            <a:endParaRPr lang="en-US" sz="2430" dirty="0"/>
          </a:p>
        </p:txBody>
      </p:sp>
      <p:sp>
        <p:nvSpPr>
          <p:cNvPr id="8" name="Text 5"/>
          <p:cNvSpPr/>
          <p:nvPr/>
        </p:nvSpPr>
        <p:spPr>
          <a:xfrm>
            <a:off x="5372695" y="3631644"/>
            <a:ext cx="3898821" cy="2370296"/>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Users can easily view their complete transaction history, allowing them to track their spending patterns, identify recurring payments, and monitor their overall financial activities.</a:t>
            </a:r>
            <a:endParaRPr lang="en-US" sz="1944" dirty="0"/>
          </a:p>
        </p:txBody>
      </p:sp>
      <p:sp>
        <p:nvSpPr>
          <p:cNvPr id="9" name="Text 6"/>
          <p:cNvSpPr/>
          <p:nvPr/>
        </p:nvSpPr>
        <p:spPr>
          <a:xfrm>
            <a:off x="9881354" y="2999065"/>
            <a:ext cx="3166705" cy="385763"/>
          </a:xfrm>
          <a:prstGeom prst="rect">
            <a:avLst/>
          </a:prstGeom>
          <a:noFill/>
          <a:ln/>
        </p:spPr>
        <p:txBody>
          <a:bodyPr wrap="none" rtlCol="0" anchor="t"/>
          <a:lstStyle/>
          <a:p>
            <a:pPr marL="0" indent="0">
              <a:lnSpc>
                <a:spcPts val="3038"/>
              </a:lnSpc>
              <a:buNone/>
            </a:pPr>
            <a:r>
              <a:rPr lang="en-US" sz="2430" dirty="0">
                <a:solidFill>
                  <a:srgbClr val="5C4E3D"/>
                </a:solidFill>
                <a:latin typeface="Libre Baskerville" pitchFamily="34" charset="0"/>
                <a:ea typeface="Libre Baskerville" pitchFamily="34" charset="-122"/>
                <a:cs typeface="Libre Baskerville" pitchFamily="34" charset="-120"/>
              </a:rPr>
              <a:t>Customizable Alerts</a:t>
            </a:r>
            <a:endParaRPr lang="en-US" sz="2430" dirty="0"/>
          </a:p>
        </p:txBody>
      </p:sp>
      <p:sp>
        <p:nvSpPr>
          <p:cNvPr id="10" name="Text 7"/>
          <p:cNvSpPr/>
          <p:nvPr/>
        </p:nvSpPr>
        <p:spPr>
          <a:xfrm>
            <a:off x="9881354" y="3631644"/>
            <a:ext cx="3898821" cy="2370296"/>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The system offers customizable alerts, notifying users of account balances, low fund thresholds, and other important financial events, empowering them to stay on top of their finances.</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15979" y="966311"/>
            <a:ext cx="5054322" cy="6296978"/>
          </a:xfrm>
          <a:prstGeom prst="rect">
            <a:avLst/>
          </a:prstGeom>
        </p:spPr>
      </p:pic>
      <p:sp>
        <p:nvSpPr>
          <p:cNvPr id="6" name="Text 1"/>
          <p:cNvSpPr/>
          <p:nvPr/>
        </p:nvSpPr>
        <p:spPr>
          <a:xfrm>
            <a:off x="6091238" y="1219200"/>
            <a:ext cx="4320540" cy="540068"/>
          </a:xfrm>
          <a:prstGeom prst="rect">
            <a:avLst/>
          </a:prstGeom>
          <a:noFill/>
          <a:ln/>
        </p:spPr>
        <p:txBody>
          <a:bodyPr wrap="none" rtlCol="0" anchor="t"/>
          <a:lstStyle/>
          <a:p>
            <a:pPr marL="0" indent="0">
              <a:lnSpc>
                <a:spcPts val="4253"/>
              </a:lnSpc>
              <a:buNone/>
            </a:pPr>
            <a:r>
              <a:rPr lang="en-US" sz="3402" dirty="0">
                <a:solidFill>
                  <a:srgbClr val="5C4E3D"/>
                </a:solidFill>
                <a:latin typeface="Libre Baskerville" pitchFamily="34" charset="0"/>
                <a:ea typeface="Libre Baskerville" pitchFamily="34" charset="-122"/>
                <a:cs typeface="Libre Baskerville" pitchFamily="34" charset="-120"/>
              </a:rPr>
              <a:t>Account Creation</a:t>
            </a:r>
            <a:endParaRPr lang="en-US" sz="3402" dirty="0"/>
          </a:p>
        </p:txBody>
      </p:sp>
      <p:sp>
        <p:nvSpPr>
          <p:cNvPr id="7" name="Shape 2"/>
          <p:cNvSpPr/>
          <p:nvPr/>
        </p:nvSpPr>
        <p:spPr>
          <a:xfrm>
            <a:off x="6339721" y="2018467"/>
            <a:ext cx="21550" cy="4991814"/>
          </a:xfrm>
          <a:prstGeom prst="roundRect">
            <a:avLst>
              <a:gd name="adj" fmla="val 336822"/>
            </a:avLst>
          </a:prstGeom>
          <a:solidFill>
            <a:srgbClr val="DDD3BA"/>
          </a:solidFill>
          <a:ln/>
        </p:spPr>
      </p:sp>
      <p:sp>
        <p:nvSpPr>
          <p:cNvPr id="8" name="Shape 3"/>
          <p:cNvSpPr/>
          <p:nvPr/>
        </p:nvSpPr>
        <p:spPr>
          <a:xfrm>
            <a:off x="6544806" y="2396311"/>
            <a:ext cx="604837" cy="21550"/>
          </a:xfrm>
          <a:prstGeom prst="roundRect">
            <a:avLst>
              <a:gd name="adj" fmla="val 336822"/>
            </a:avLst>
          </a:prstGeom>
          <a:solidFill>
            <a:srgbClr val="DDD3BA"/>
          </a:solidFill>
          <a:ln/>
        </p:spPr>
      </p:sp>
      <p:sp>
        <p:nvSpPr>
          <p:cNvPr id="9" name="Shape 4"/>
          <p:cNvSpPr/>
          <p:nvPr/>
        </p:nvSpPr>
        <p:spPr>
          <a:xfrm>
            <a:off x="6156067" y="2212777"/>
            <a:ext cx="388739" cy="388739"/>
          </a:xfrm>
          <a:prstGeom prst="roundRect">
            <a:avLst>
              <a:gd name="adj" fmla="val 18672"/>
            </a:avLst>
          </a:prstGeom>
          <a:solidFill>
            <a:srgbClr val="F7EDD4"/>
          </a:solidFill>
          <a:ln w="7620">
            <a:solidFill>
              <a:srgbClr val="DDD3BA"/>
            </a:solidFill>
            <a:prstDash val="solid"/>
          </a:ln>
        </p:spPr>
      </p:sp>
      <p:sp>
        <p:nvSpPr>
          <p:cNvPr id="10" name="Text 5"/>
          <p:cNvSpPr/>
          <p:nvPr/>
        </p:nvSpPr>
        <p:spPr>
          <a:xfrm>
            <a:off x="6292632" y="2277547"/>
            <a:ext cx="115610"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1</a:t>
            </a:r>
            <a:endParaRPr lang="en-US" sz="2041" dirty="0"/>
          </a:p>
        </p:txBody>
      </p:sp>
      <p:sp>
        <p:nvSpPr>
          <p:cNvPr id="11" name="Text 6"/>
          <p:cNvSpPr/>
          <p:nvPr/>
        </p:nvSpPr>
        <p:spPr>
          <a:xfrm>
            <a:off x="7300913" y="2191226"/>
            <a:ext cx="2374583"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Personal Information</a:t>
            </a:r>
            <a:endParaRPr lang="en-US" sz="1701" dirty="0"/>
          </a:p>
        </p:txBody>
      </p:sp>
      <p:sp>
        <p:nvSpPr>
          <p:cNvPr id="12" name="Text 7"/>
          <p:cNvSpPr/>
          <p:nvPr/>
        </p:nvSpPr>
        <p:spPr>
          <a:xfrm>
            <a:off x="7300913" y="2564725"/>
            <a:ext cx="6724650" cy="829747"/>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The account creation process begins by capturing the user's personal information, such as name, contact details, and identification documents, ensuring a secure and compliant onboarding experience.</a:t>
            </a:r>
            <a:endParaRPr lang="en-US" sz="1361" dirty="0"/>
          </a:p>
        </p:txBody>
      </p:sp>
      <p:sp>
        <p:nvSpPr>
          <p:cNvPr id="13" name="Shape 8"/>
          <p:cNvSpPr/>
          <p:nvPr/>
        </p:nvSpPr>
        <p:spPr>
          <a:xfrm>
            <a:off x="6544806" y="4117836"/>
            <a:ext cx="604837" cy="21550"/>
          </a:xfrm>
          <a:prstGeom prst="roundRect">
            <a:avLst>
              <a:gd name="adj" fmla="val 336822"/>
            </a:avLst>
          </a:prstGeom>
          <a:solidFill>
            <a:srgbClr val="DDD3BA"/>
          </a:solidFill>
          <a:ln/>
        </p:spPr>
      </p:sp>
      <p:sp>
        <p:nvSpPr>
          <p:cNvPr id="14" name="Shape 9"/>
          <p:cNvSpPr/>
          <p:nvPr/>
        </p:nvSpPr>
        <p:spPr>
          <a:xfrm>
            <a:off x="6156067" y="3934301"/>
            <a:ext cx="388739" cy="388739"/>
          </a:xfrm>
          <a:prstGeom prst="roundRect">
            <a:avLst>
              <a:gd name="adj" fmla="val 18672"/>
            </a:avLst>
          </a:prstGeom>
          <a:solidFill>
            <a:srgbClr val="F7EDD4"/>
          </a:solidFill>
          <a:ln w="7620">
            <a:solidFill>
              <a:srgbClr val="DDD3BA"/>
            </a:solidFill>
            <a:prstDash val="solid"/>
          </a:ln>
        </p:spPr>
      </p:sp>
      <p:sp>
        <p:nvSpPr>
          <p:cNvPr id="15" name="Text 10"/>
          <p:cNvSpPr/>
          <p:nvPr/>
        </p:nvSpPr>
        <p:spPr>
          <a:xfrm>
            <a:off x="6270486" y="3999071"/>
            <a:ext cx="159782"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2</a:t>
            </a:r>
            <a:endParaRPr lang="en-US" sz="2041" dirty="0"/>
          </a:p>
        </p:txBody>
      </p:sp>
      <p:sp>
        <p:nvSpPr>
          <p:cNvPr id="16" name="Text 11"/>
          <p:cNvSpPr/>
          <p:nvPr/>
        </p:nvSpPr>
        <p:spPr>
          <a:xfrm>
            <a:off x="7300913" y="3912751"/>
            <a:ext cx="2160270"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Account Selection</a:t>
            </a:r>
            <a:endParaRPr lang="en-US" sz="1701" dirty="0"/>
          </a:p>
        </p:txBody>
      </p:sp>
      <p:sp>
        <p:nvSpPr>
          <p:cNvPr id="17" name="Text 12"/>
          <p:cNvSpPr/>
          <p:nvPr/>
        </p:nvSpPr>
        <p:spPr>
          <a:xfrm>
            <a:off x="7300913" y="4286250"/>
            <a:ext cx="6724650" cy="829747"/>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Users can choose from a variety of account types, tailored to their specific financial needs, whether it's a savings account, checking account, or a specialized product like a retirement or investment account.</a:t>
            </a:r>
            <a:endParaRPr lang="en-US" sz="1361" dirty="0"/>
          </a:p>
        </p:txBody>
      </p:sp>
      <p:sp>
        <p:nvSpPr>
          <p:cNvPr id="18" name="Shape 13"/>
          <p:cNvSpPr/>
          <p:nvPr/>
        </p:nvSpPr>
        <p:spPr>
          <a:xfrm>
            <a:off x="6544806" y="5839361"/>
            <a:ext cx="604837" cy="21550"/>
          </a:xfrm>
          <a:prstGeom prst="roundRect">
            <a:avLst>
              <a:gd name="adj" fmla="val 336822"/>
            </a:avLst>
          </a:prstGeom>
          <a:solidFill>
            <a:srgbClr val="DDD3BA"/>
          </a:solidFill>
          <a:ln/>
        </p:spPr>
      </p:sp>
      <p:sp>
        <p:nvSpPr>
          <p:cNvPr id="19" name="Shape 14"/>
          <p:cNvSpPr/>
          <p:nvPr/>
        </p:nvSpPr>
        <p:spPr>
          <a:xfrm>
            <a:off x="6156067" y="5655826"/>
            <a:ext cx="388739" cy="388739"/>
          </a:xfrm>
          <a:prstGeom prst="roundRect">
            <a:avLst>
              <a:gd name="adj" fmla="val 18672"/>
            </a:avLst>
          </a:prstGeom>
          <a:solidFill>
            <a:srgbClr val="F7EDD4"/>
          </a:solidFill>
          <a:ln w="7620">
            <a:solidFill>
              <a:srgbClr val="DDD3BA"/>
            </a:solidFill>
            <a:prstDash val="solid"/>
          </a:ln>
        </p:spPr>
      </p:sp>
      <p:sp>
        <p:nvSpPr>
          <p:cNvPr id="20" name="Text 15"/>
          <p:cNvSpPr/>
          <p:nvPr/>
        </p:nvSpPr>
        <p:spPr>
          <a:xfrm>
            <a:off x="6270486" y="5720596"/>
            <a:ext cx="159782"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3</a:t>
            </a:r>
            <a:endParaRPr lang="en-US" sz="2041" dirty="0"/>
          </a:p>
        </p:txBody>
      </p:sp>
      <p:sp>
        <p:nvSpPr>
          <p:cNvPr id="21" name="Text 16"/>
          <p:cNvSpPr/>
          <p:nvPr/>
        </p:nvSpPr>
        <p:spPr>
          <a:xfrm>
            <a:off x="7300913" y="5634276"/>
            <a:ext cx="2314099"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Funding the Account</a:t>
            </a:r>
            <a:endParaRPr lang="en-US" sz="1701" dirty="0"/>
          </a:p>
        </p:txBody>
      </p:sp>
      <p:sp>
        <p:nvSpPr>
          <p:cNvPr id="22" name="Text 17"/>
          <p:cNvSpPr/>
          <p:nvPr/>
        </p:nvSpPr>
        <p:spPr>
          <a:xfrm>
            <a:off x="7300913" y="6007775"/>
            <a:ext cx="6724650" cy="829747"/>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Once the account is set up, users can easily fund their new account through various payment methods, including direct deposit, wire transfer, or check, allowing them to start their banking journey with confidence.</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06399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9144000" y="0"/>
            <a:ext cx="5486400" cy="9063990"/>
          </a:xfrm>
          <a:prstGeom prst="rect">
            <a:avLst/>
          </a:prstGeom>
        </p:spPr>
      </p:pic>
      <p:pic>
        <p:nvPicPr>
          <p:cNvPr id="5" name="Image 2" descr="preencoded.png"/>
          <p:cNvPicPr>
            <a:picLocks noChangeAspect="1"/>
          </p:cNvPicPr>
          <p:nvPr/>
        </p:nvPicPr>
        <p:blipFill>
          <a:blip r:embed="rId5"/>
          <a:stretch>
            <a:fillRect/>
          </a:stretch>
        </p:blipFill>
        <p:spPr>
          <a:xfrm>
            <a:off x="9359979" y="2004774"/>
            <a:ext cx="5054441" cy="5054441"/>
          </a:xfrm>
          <a:prstGeom prst="rect">
            <a:avLst/>
          </a:prstGeom>
        </p:spPr>
      </p:pic>
      <p:sp>
        <p:nvSpPr>
          <p:cNvPr id="6" name="Text 1"/>
          <p:cNvSpPr/>
          <p:nvPr/>
        </p:nvSpPr>
        <p:spPr>
          <a:xfrm>
            <a:off x="604837" y="475178"/>
            <a:ext cx="7934325" cy="1080135"/>
          </a:xfrm>
          <a:prstGeom prst="rect">
            <a:avLst/>
          </a:prstGeom>
          <a:noFill/>
          <a:ln/>
        </p:spPr>
        <p:txBody>
          <a:bodyPr wrap="square" rtlCol="0" anchor="t"/>
          <a:lstStyle/>
          <a:p>
            <a:pPr marL="0" indent="0">
              <a:lnSpc>
                <a:spcPts val="4253"/>
              </a:lnSpc>
              <a:buNone/>
            </a:pPr>
            <a:r>
              <a:rPr lang="en-US" sz="3402" dirty="0">
                <a:solidFill>
                  <a:srgbClr val="5C4E3D"/>
                </a:solidFill>
                <a:latin typeface="Libre Baskerville" pitchFamily="34" charset="0"/>
                <a:ea typeface="Libre Baskerville" pitchFamily="34" charset="-122"/>
                <a:cs typeface="Libre Baskerville" pitchFamily="34" charset="-120"/>
              </a:rPr>
              <a:t>Registration and Account Management</a:t>
            </a:r>
            <a:endParaRPr lang="en-US" sz="3402" dirty="0"/>
          </a:p>
        </p:txBody>
      </p:sp>
      <p:sp>
        <p:nvSpPr>
          <p:cNvPr id="7" name="Shape 2"/>
          <p:cNvSpPr/>
          <p:nvPr/>
        </p:nvSpPr>
        <p:spPr>
          <a:xfrm>
            <a:off x="604837" y="1814513"/>
            <a:ext cx="7934325" cy="1564005"/>
          </a:xfrm>
          <a:prstGeom prst="roundRect">
            <a:avLst>
              <a:gd name="adj" fmla="val 4641"/>
            </a:avLst>
          </a:prstGeom>
          <a:solidFill>
            <a:srgbClr val="F7EDD4"/>
          </a:solidFill>
          <a:ln w="7620">
            <a:solidFill>
              <a:srgbClr val="DDD3BA"/>
            </a:solidFill>
            <a:prstDash val="solid"/>
          </a:ln>
        </p:spPr>
      </p:sp>
      <p:sp>
        <p:nvSpPr>
          <p:cNvPr id="8" name="Text 3"/>
          <p:cNvSpPr/>
          <p:nvPr/>
        </p:nvSpPr>
        <p:spPr>
          <a:xfrm>
            <a:off x="785217" y="1994892"/>
            <a:ext cx="2160270"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Secure Registration</a:t>
            </a:r>
            <a:endParaRPr lang="en-US" sz="1701" dirty="0"/>
          </a:p>
        </p:txBody>
      </p:sp>
      <p:sp>
        <p:nvSpPr>
          <p:cNvPr id="9" name="Text 4"/>
          <p:cNvSpPr/>
          <p:nvPr/>
        </p:nvSpPr>
        <p:spPr>
          <a:xfrm>
            <a:off x="785217" y="2368391"/>
            <a:ext cx="7573566" cy="829747"/>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The registration process ensures the security of user information by implementing robust authentication measures, including password hashing, two-factor authentication, and secure data storage protocols.</a:t>
            </a:r>
            <a:endParaRPr lang="en-US" sz="1361" dirty="0"/>
          </a:p>
        </p:txBody>
      </p:sp>
      <p:sp>
        <p:nvSpPr>
          <p:cNvPr id="10" name="Shape 5"/>
          <p:cNvSpPr/>
          <p:nvPr/>
        </p:nvSpPr>
        <p:spPr>
          <a:xfrm>
            <a:off x="604837" y="3551277"/>
            <a:ext cx="7934325" cy="1564005"/>
          </a:xfrm>
          <a:prstGeom prst="roundRect">
            <a:avLst>
              <a:gd name="adj" fmla="val 4641"/>
            </a:avLst>
          </a:prstGeom>
          <a:solidFill>
            <a:srgbClr val="F7EDD4"/>
          </a:solidFill>
          <a:ln w="7620">
            <a:solidFill>
              <a:srgbClr val="DDD3BA"/>
            </a:solidFill>
            <a:prstDash val="solid"/>
          </a:ln>
        </p:spPr>
      </p:sp>
      <p:sp>
        <p:nvSpPr>
          <p:cNvPr id="11" name="Text 6"/>
          <p:cNvSpPr/>
          <p:nvPr/>
        </p:nvSpPr>
        <p:spPr>
          <a:xfrm>
            <a:off x="785217" y="3731657"/>
            <a:ext cx="2434828"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Account Management</a:t>
            </a:r>
            <a:endParaRPr lang="en-US" sz="1701" dirty="0"/>
          </a:p>
        </p:txBody>
      </p:sp>
      <p:sp>
        <p:nvSpPr>
          <p:cNvPr id="12" name="Text 7"/>
          <p:cNvSpPr/>
          <p:nvPr/>
        </p:nvSpPr>
        <p:spPr>
          <a:xfrm>
            <a:off x="785217" y="4105156"/>
            <a:ext cx="7573566" cy="829747"/>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Users can manage their account details, update personal information, and modify account settings, all within a user-friendly interface, empowering them to take control of their banking experience.</a:t>
            </a:r>
            <a:endParaRPr lang="en-US" sz="1361" dirty="0"/>
          </a:p>
        </p:txBody>
      </p:sp>
      <p:sp>
        <p:nvSpPr>
          <p:cNvPr id="13" name="Shape 8"/>
          <p:cNvSpPr/>
          <p:nvPr/>
        </p:nvSpPr>
        <p:spPr>
          <a:xfrm>
            <a:off x="604837" y="5288042"/>
            <a:ext cx="7934325" cy="1564005"/>
          </a:xfrm>
          <a:prstGeom prst="roundRect">
            <a:avLst>
              <a:gd name="adj" fmla="val 4641"/>
            </a:avLst>
          </a:prstGeom>
          <a:solidFill>
            <a:srgbClr val="F7EDD4"/>
          </a:solidFill>
          <a:ln w="7620">
            <a:solidFill>
              <a:srgbClr val="DDD3BA"/>
            </a:solidFill>
            <a:prstDash val="solid"/>
          </a:ln>
        </p:spPr>
      </p:sp>
      <p:sp>
        <p:nvSpPr>
          <p:cNvPr id="14" name="Text 9"/>
          <p:cNvSpPr/>
          <p:nvPr/>
        </p:nvSpPr>
        <p:spPr>
          <a:xfrm>
            <a:off x="785217" y="5468422"/>
            <a:ext cx="2160270"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Password Reset</a:t>
            </a:r>
            <a:endParaRPr lang="en-US" sz="1701" dirty="0"/>
          </a:p>
        </p:txBody>
      </p:sp>
      <p:sp>
        <p:nvSpPr>
          <p:cNvPr id="15" name="Text 10"/>
          <p:cNvSpPr/>
          <p:nvPr/>
        </p:nvSpPr>
        <p:spPr>
          <a:xfrm>
            <a:off x="785217" y="5841921"/>
            <a:ext cx="7573566" cy="829747"/>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In the event of a forgotten password, the system provides a secure password reset functionality, allowing users to regain access to their accounts without compromising the overall security of the system.</a:t>
            </a:r>
            <a:endParaRPr lang="en-US" sz="1361" dirty="0"/>
          </a:p>
        </p:txBody>
      </p:sp>
      <p:sp>
        <p:nvSpPr>
          <p:cNvPr id="16" name="Shape 11"/>
          <p:cNvSpPr/>
          <p:nvPr/>
        </p:nvSpPr>
        <p:spPr>
          <a:xfrm>
            <a:off x="604837" y="7024807"/>
            <a:ext cx="7934325" cy="1564005"/>
          </a:xfrm>
          <a:prstGeom prst="roundRect">
            <a:avLst>
              <a:gd name="adj" fmla="val 4641"/>
            </a:avLst>
          </a:prstGeom>
          <a:solidFill>
            <a:srgbClr val="F7EDD4"/>
          </a:solidFill>
          <a:ln w="7620">
            <a:solidFill>
              <a:srgbClr val="DDD3BA"/>
            </a:solidFill>
            <a:prstDash val="solid"/>
          </a:ln>
        </p:spPr>
      </p:sp>
      <p:sp>
        <p:nvSpPr>
          <p:cNvPr id="17" name="Text 12"/>
          <p:cNvSpPr/>
          <p:nvPr/>
        </p:nvSpPr>
        <p:spPr>
          <a:xfrm>
            <a:off x="785217" y="7205186"/>
            <a:ext cx="2160270"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Fraud Detection</a:t>
            </a:r>
            <a:endParaRPr lang="en-US" sz="1701" dirty="0"/>
          </a:p>
        </p:txBody>
      </p:sp>
      <p:sp>
        <p:nvSpPr>
          <p:cNvPr id="18" name="Text 13"/>
          <p:cNvSpPr/>
          <p:nvPr/>
        </p:nvSpPr>
        <p:spPr>
          <a:xfrm>
            <a:off x="785217" y="7578685"/>
            <a:ext cx="7573566" cy="829747"/>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The Bank Management System employs advanced fraud detection algorithms to monitor user activities, identify suspicious transactions, and alert users to potential security breaches, safeguarding their financial well-being.</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56188"/>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0" y="0"/>
            <a:ext cx="14630400" cy="2160270"/>
          </a:xfrm>
          <a:prstGeom prst="rect">
            <a:avLst/>
          </a:prstGeom>
        </p:spPr>
      </p:pic>
      <p:sp>
        <p:nvSpPr>
          <p:cNvPr id="5" name="Text 1"/>
          <p:cNvSpPr/>
          <p:nvPr/>
        </p:nvSpPr>
        <p:spPr>
          <a:xfrm>
            <a:off x="2594967" y="2635448"/>
            <a:ext cx="5372338" cy="540068"/>
          </a:xfrm>
          <a:prstGeom prst="rect">
            <a:avLst/>
          </a:prstGeom>
          <a:noFill/>
          <a:ln/>
        </p:spPr>
        <p:txBody>
          <a:bodyPr wrap="none" rtlCol="0" anchor="t"/>
          <a:lstStyle/>
          <a:p>
            <a:pPr marL="0" indent="0">
              <a:lnSpc>
                <a:spcPts val="4253"/>
              </a:lnSpc>
              <a:buNone/>
            </a:pPr>
            <a:r>
              <a:rPr lang="en-US" sz="3402" dirty="0">
                <a:solidFill>
                  <a:srgbClr val="5C4E3D"/>
                </a:solidFill>
                <a:latin typeface="Libre Baskerville" pitchFamily="34" charset="0"/>
                <a:ea typeface="Libre Baskerville" pitchFamily="34" charset="-122"/>
                <a:cs typeface="Libre Baskerville" pitchFamily="34" charset="-120"/>
              </a:rPr>
              <a:t>Withdrawal and Deposit</a:t>
            </a:r>
            <a:endParaRPr lang="en-US" sz="3402" dirty="0"/>
          </a:p>
        </p:txBody>
      </p:sp>
      <p:pic>
        <p:nvPicPr>
          <p:cNvPr id="6" name="Image 2" descr="preencoded.png"/>
          <p:cNvPicPr>
            <a:picLocks noChangeAspect="1"/>
          </p:cNvPicPr>
          <p:nvPr/>
        </p:nvPicPr>
        <p:blipFill>
          <a:blip r:embed="rId5"/>
          <a:stretch>
            <a:fillRect/>
          </a:stretch>
        </p:blipFill>
        <p:spPr>
          <a:xfrm>
            <a:off x="2594967" y="3434715"/>
            <a:ext cx="864037" cy="1548765"/>
          </a:xfrm>
          <a:prstGeom prst="rect">
            <a:avLst/>
          </a:prstGeom>
        </p:spPr>
      </p:pic>
      <p:sp>
        <p:nvSpPr>
          <p:cNvPr id="7" name="Text 2"/>
          <p:cNvSpPr/>
          <p:nvPr/>
        </p:nvSpPr>
        <p:spPr>
          <a:xfrm>
            <a:off x="3718203" y="3607475"/>
            <a:ext cx="2160270"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Withdrawal</a:t>
            </a:r>
            <a:endParaRPr lang="en-US" sz="1701" dirty="0"/>
          </a:p>
        </p:txBody>
      </p:sp>
      <p:sp>
        <p:nvSpPr>
          <p:cNvPr id="8" name="Text 3"/>
          <p:cNvSpPr/>
          <p:nvPr/>
        </p:nvSpPr>
        <p:spPr>
          <a:xfrm>
            <a:off x="3718203" y="3980974"/>
            <a:ext cx="8317111" cy="829747"/>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Users can easily initiate withdrawal transactions, specifying the desired amount and the source account. The system verifies the available balance, processes the withdrawal, and updates the user's account accordingly.</a:t>
            </a:r>
            <a:endParaRPr lang="en-US" sz="1361" dirty="0"/>
          </a:p>
        </p:txBody>
      </p:sp>
      <p:pic>
        <p:nvPicPr>
          <p:cNvPr id="9" name="Image 3" descr="preencoded.png"/>
          <p:cNvPicPr>
            <a:picLocks noChangeAspect="1"/>
          </p:cNvPicPr>
          <p:nvPr/>
        </p:nvPicPr>
        <p:blipFill>
          <a:blip r:embed="rId6"/>
          <a:stretch>
            <a:fillRect/>
          </a:stretch>
        </p:blipFill>
        <p:spPr>
          <a:xfrm>
            <a:off x="2594967" y="4983480"/>
            <a:ext cx="864037" cy="1548765"/>
          </a:xfrm>
          <a:prstGeom prst="rect">
            <a:avLst/>
          </a:prstGeom>
        </p:spPr>
      </p:pic>
      <p:sp>
        <p:nvSpPr>
          <p:cNvPr id="10" name="Text 4"/>
          <p:cNvSpPr/>
          <p:nvPr/>
        </p:nvSpPr>
        <p:spPr>
          <a:xfrm>
            <a:off x="3718203" y="5156240"/>
            <a:ext cx="2160270"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Deposit</a:t>
            </a:r>
            <a:endParaRPr lang="en-US" sz="1701" dirty="0"/>
          </a:p>
        </p:txBody>
      </p:sp>
      <p:sp>
        <p:nvSpPr>
          <p:cNvPr id="11" name="Text 5"/>
          <p:cNvSpPr/>
          <p:nvPr/>
        </p:nvSpPr>
        <p:spPr>
          <a:xfrm>
            <a:off x="3718203" y="5529739"/>
            <a:ext cx="8317111" cy="829747"/>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Depositing funds into an account is a straightforward process, allowing users to add money to their accounts through various methods, including cash, check, or electronic transfer. The system promptly updates the account balance upon successful deposit.</a:t>
            </a:r>
            <a:endParaRPr lang="en-US" sz="1361" dirty="0"/>
          </a:p>
        </p:txBody>
      </p:sp>
      <p:pic>
        <p:nvPicPr>
          <p:cNvPr id="12" name="Image 4" descr="preencoded.png"/>
          <p:cNvPicPr>
            <a:picLocks noChangeAspect="1"/>
          </p:cNvPicPr>
          <p:nvPr/>
        </p:nvPicPr>
        <p:blipFill>
          <a:blip r:embed="rId7"/>
          <a:stretch>
            <a:fillRect/>
          </a:stretch>
        </p:blipFill>
        <p:spPr>
          <a:xfrm>
            <a:off x="2594967" y="6532245"/>
            <a:ext cx="864037" cy="1548765"/>
          </a:xfrm>
          <a:prstGeom prst="rect">
            <a:avLst/>
          </a:prstGeom>
        </p:spPr>
      </p:pic>
      <p:sp>
        <p:nvSpPr>
          <p:cNvPr id="13" name="Text 6"/>
          <p:cNvSpPr/>
          <p:nvPr/>
        </p:nvSpPr>
        <p:spPr>
          <a:xfrm>
            <a:off x="3718203" y="6705005"/>
            <a:ext cx="2205633"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Transaction History</a:t>
            </a:r>
            <a:endParaRPr lang="en-US" sz="1701" dirty="0"/>
          </a:p>
        </p:txBody>
      </p:sp>
      <p:sp>
        <p:nvSpPr>
          <p:cNvPr id="14" name="Text 7"/>
          <p:cNvSpPr/>
          <p:nvPr/>
        </p:nvSpPr>
        <p:spPr>
          <a:xfrm>
            <a:off x="3718203" y="7078504"/>
            <a:ext cx="8317111" cy="829747"/>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All withdrawal and deposit transactions are recorded in the user's transaction history, providing a comprehensive record of their financial activities and enabling them to monitor their account balance and spending patterns.</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0" y="0"/>
            <a:ext cx="14630400" cy="2322552"/>
          </a:xfrm>
          <a:prstGeom prst="rect">
            <a:avLst/>
          </a:prstGeom>
        </p:spPr>
      </p:pic>
      <p:sp>
        <p:nvSpPr>
          <p:cNvPr id="5" name="Text 1"/>
          <p:cNvSpPr/>
          <p:nvPr/>
        </p:nvSpPr>
        <p:spPr>
          <a:xfrm>
            <a:off x="2240280" y="2837498"/>
            <a:ext cx="5169575" cy="580668"/>
          </a:xfrm>
          <a:prstGeom prst="rect">
            <a:avLst/>
          </a:prstGeom>
          <a:noFill/>
          <a:ln/>
        </p:spPr>
        <p:txBody>
          <a:bodyPr wrap="none" rtlCol="0" anchor="t"/>
          <a:lstStyle/>
          <a:p>
            <a:pPr marL="0" indent="0">
              <a:lnSpc>
                <a:spcPts val="4572"/>
              </a:lnSpc>
              <a:buNone/>
            </a:pPr>
            <a:r>
              <a:rPr lang="en-US" sz="3658" dirty="0">
                <a:solidFill>
                  <a:srgbClr val="5C4E3D"/>
                </a:solidFill>
                <a:latin typeface="Libre Baskerville" pitchFamily="34" charset="0"/>
                <a:ea typeface="Libre Baskerville" pitchFamily="34" charset="-122"/>
                <a:cs typeface="Libre Baskerville" pitchFamily="34" charset="-120"/>
              </a:rPr>
              <a:t>Reports and Analytics</a:t>
            </a:r>
            <a:endParaRPr lang="en-US" sz="3658" dirty="0"/>
          </a:p>
        </p:txBody>
      </p:sp>
      <p:pic>
        <p:nvPicPr>
          <p:cNvPr id="6" name="Image 2" descr="preencoded.png"/>
          <p:cNvPicPr>
            <a:picLocks noChangeAspect="1"/>
          </p:cNvPicPr>
          <p:nvPr/>
        </p:nvPicPr>
        <p:blipFill>
          <a:blip r:embed="rId5"/>
          <a:stretch>
            <a:fillRect/>
          </a:stretch>
        </p:blipFill>
        <p:spPr>
          <a:xfrm>
            <a:off x="2240280" y="3696772"/>
            <a:ext cx="464463" cy="464463"/>
          </a:xfrm>
          <a:prstGeom prst="rect">
            <a:avLst/>
          </a:prstGeom>
        </p:spPr>
      </p:pic>
      <p:sp>
        <p:nvSpPr>
          <p:cNvPr id="7" name="Text 2"/>
          <p:cNvSpPr/>
          <p:nvPr/>
        </p:nvSpPr>
        <p:spPr>
          <a:xfrm>
            <a:off x="2240280" y="4346972"/>
            <a:ext cx="2322552" cy="290274"/>
          </a:xfrm>
          <a:prstGeom prst="rect">
            <a:avLst/>
          </a:prstGeom>
          <a:noFill/>
          <a:ln/>
        </p:spPr>
        <p:txBody>
          <a:bodyPr wrap="none" rtlCol="0" anchor="t"/>
          <a:lstStyle/>
          <a:p>
            <a:pPr marL="0" indent="0" algn="l">
              <a:lnSpc>
                <a:spcPts val="2286"/>
              </a:lnSpc>
              <a:buNone/>
            </a:pPr>
            <a:r>
              <a:rPr lang="en-US" sz="1829" dirty="0">
                <a:solidFill>
                  <a:srgbClr val="454240"/>
                </a:solidFill>
                <a:latin typeface="Libre Baskerville" pitchFamily="34" charset="0"/>
                <a:ea typeface="Libre Baskerville" pitchFamily="34" charset="-122"/>
                <a:cs typeface="Libre Baskerville" pitchFamily="34" charset="-120"/>
              </a:rPr>
              <a:t>Financial Insights</a:t>
            </a:r>
            <a:endParaRPr lang="en-US" sz="1829" dirty="0"/>
          </a:p>
        </p:txBody>
      </p:sp>
      <p:sp>
        <p:nvSpPr>
          <p:cNvPr id="8" name="Text 3"/>
          <p:cNvSpPr/>
          <p:nvPr/>
        </p:nvSpPr>
        <p:spPr>
          <a:xfrm>
            <a:off x="2240280" y="4748689"/>
            <a:ext cx="2328505" cy="2675692"/>
          </a:xfrm>
          <a:prstGeom prst="rect">
            <a:avLst/>
          </a:prstGeom>
          <a:noFill/>
          <a:ln/>
        </p:spPr>
        <p:txBody>
          <a:bodyPr wrap="square" rtlCol="0" anchor="t"/>
          <a:lstStyle/>
          <a:p>
            <a:pPr marL="0" indent="0" algn="l">
              <a:lnSpc>
                <a:spcPts val="2341"/>
              </a:lnSpc>
              <a:buNone/>
            </a:pPr>
            <a:r>
              <a:rPr lang="en-US" sz="1463" dirty="0">
                <a:solidFill>
                  <a:srgbClr val="454240"/>
                </a:solidFill>
                <a:latin typeface="DM Sans" pitchFamily="34" charset="0"/>
                <a:ea typeface="DM Sans" pitchFamily="34" charset="-122"/>
                <a:cs typeface="DM Sans" pitchFamily="34" charset="-120"/>
              </a:rPr>
              <a:t>The Bank Management System offers robust reporting and analytics capabilities, providing users with comprehensive financial insights, including spending trends, account balances, and transaction summaries.</a:t>
            </a:r>
            <a:endParaRPr lang="en-US" sz="1463" dirty="0"/>
          </a:p>
        </p:txBody>
      </p:sp>
      <p:pic>
        <p:nvPicPr>
          <p:cNvPr id="9" name="Image 3" descr="preencoded.png"/>
          <p:cNvPicPr>
            <a:picLocks noChangeAspect="1"/>
          </p:cNvPicPr>
          <p:nvPr/>
        </p:nvPicPr>
        <p:blipFill>
          <a:blip r:embed="rId6"/>
          <a:stretch>
            <a:fillRect/>
          </a:stretch>
        </p:blipFill>
        <p:spPr>
          <a:xfrm>
            <a:off x="4847392" y="3696772"/>
            <a:ext cx="464463" cy="464463"/>
          </a:xfrm>
          <a:prstGeom prst="rect">
            <a:avLst/>
          </a:prstGeom>
        </p:spPr>
      </p:pic>
      <p:sp>
        <p:nvSpPr>
          <p:cNvPr id="10" name="Text 4"/>
          <p:cNvSpPr/>
          <p:nvPr/>
        </p:nvSpPr>
        <p:spPr>
          <a:xfrm>
            <a:off x="4847392" y="4346972"/>
            <a:ext cx="2328505" cy="580549"/>
          </a:xfrm>
          <a:prstGeom prst="rect">
            <a:avLst/>
          </a:prstGeom>
          <a:noFill/>
          <a:ln/>
        </p:spPr>
        <p:txBody>
          <a:bodyPr wrap="square" rtlCol="0" anchor="t"/>
          <a:lstStyle/>
          <a:p>
            <a:pPr marL="0" indent="0" algn="l">
              <a:lnSpc>
                <a:spcPts val="2286"/>
              </a:lnSpc>
              <a:buNone/>
            </a:pPr>
            <a:r>
              <a:rPr lang="en-US" sz="1829" dirty="0">
                <a:solidFill>
                  <a:srgbClr val="454240"/>
                </a:solidFill>
                <a:latin typeface="Libre Baskerville" pitchFamily="34" charset="0"/>
                <a:ea typeface="Libre Baskerville" pitchFamily="34" charset="-122"/>
                <a:cs typeface="Libre Baskerville" pitchFamily="34" charset="-120"/>
              </a:rPr>
              <a:t>Customizable Statements</a:t>
            </a:r>
            <a:endParaRPr lang="en-US" sz="1829" dirty="0"/>
          </a:p>
        </p:txBody>
      </p:sp>
      <p:sp>
        <p:nvSpPr>
          <p:cNvPr id="11" name="Text 5"/>
          <p:cNvSpPr/>
          <p:nvPr/>
        </p:nvSpPr>
        <p:spPr>
          <a:xfrm>
            <a:off x="4847392" y="5038963"/>
            <a:ext cx="2328505" cy="2378393"/>
          </a:xfrm>
          <a:prstGeom prst="rect">
            <a:avLst/>
          </a:prstGeom>
          <a:noFill/>
          <a:ln/>
        </p:spPr>
        <p:txBody>
          <a:bodyPr wrap="square" rtlCol="0" anchor="t"/>
          <a:lstStyle/>
          <a:p>
            <a:pPr marL="0" indent="0" algn="l">
              <a:lnSpc>
                <a:spcPts val="2341"/>
              </a:lnSpc>
              <a:buNone/>
            </a:pPr>
            <a:r>
              <a:rPr lang="en-US" sz="1463" dirty="0">
                <a:solidFill>
                  <a:srgbClr val="454240"/>
                </a:solidFill>
                <a:latin typeface="DM Sans" pitchFamily="34" charset="0"/>
                <a:ea typeface="DM Sans" pitchFamily="34" charset="-122"/>
                <a:cs typeface="DM Sans" pitchFamily="34" charset="-120"/>
              </a:rPr>
              <a:t>Users can generate personalized account statements, tailoring the format and frequency to their preferences, enabling them to stay informed and make informed financial decisions.</a:t>
            </a:r>
            <a:endParaRPr lang="en-US" sz="1463" dirty="0"/>
          </a:p>
        </p:txBody>
      </p:sp>
      <p:pic>
        <p:nvPicPr>
          <p:cNvPr id="12" name="Image 4" descr="preencoded.png"/>
          <p:cNvPicPr>
            <a:picLocks noChangeAspect="1"/>
          </p:cNvPicPr>
          <p:nvPr/>
        </p:nvPicPr>
        <p:blipFill>
          <a:blip r:embed="rId7"/>
          <a:stretch>
            <a:fillRect/>
          </a:stretch>
        </p:blipFill>
        <p:spPr>
          <a:xfrm>
            <a:off x="7454503" y="3696772"/>
            <a:ext cx="464463" cy="464463"/>
          </a:xfrm>
          <a:prstGeom prst="rect">
            <a:avLst/>
          </a:prstGeom>
        </p:spPr>
      </p:pic>
      <p:sp>
        <p:nvSpPr>
          <p:cNvPr id="13" name="Text 6"/>
          <p:cNvSpPr/>
          <p:nvPr/>
        </p:nvSpPr>
        <p:spPr>
          <a:xfrm>
            <a:off x="7454503" y="4346972"/>
            <a:ext cx="2328505" cy="580549"/>
          </a:xfrm>
          <a:prstGeom prst="rect">
            <a:avLst/>
          </a:prstGeom>
          <a:noFill/>
          <a:ln/>
        </p:spPr>
        <p:txBody>
          <a:bodyPr wrap="square" rtlCol="0" anchor="t"/>
          <a:lstStyle/>
          <a:p>
            <a:pPr marL="0" indent="0" algn="l">
              <a:lnSpc>
                <a:spcPts val="2286"/>
              </a:lnSpc>
              <a:buNone/>
            </a:pPr>
            <a:r>
              <a:rPr lang="en-US" sz="1829" dirty="0">
                <a:solidFill>
                  <a:srgbClr val="454240"/>
                </a:solidFill>
                <a:latin typeface="Libre Baskerville" pitchFamily="34" charset="0"/>
                <a:ea typeface="Libre Baskerville" pitchFamily="34" charset="-122"/>
                <a:cs typeface="Libre Baskerville" pitchFamily="34" charset="-120"/>
              </a:rPr>
              <a:t>Performance Tracking</a:t>
            </a:r>
            <a:endParaRPr lang="en-US" sz="1829" dirty="0"/>
          </a:p>
        </p:txBody>
      </p:sp>
      <p:sp>
        <p:nvSpPr>
          <p:cNvPr id="14" name="Text 7"/>
          <p:cNvSpPr/>
          <p:nvPr/>
        </p:nvSpPr>
        <p:spPr>
          <a:xfrm>
            <a:off x="7454503" y="5038963"/>
            <a:ext cx="2328505" cy="2675692"/>
          </a:xfrm>
          <a:prstGeom prst="rect">
            <a:avLst/>
          </a:prstGeom>
          <a:noFill/>
          <a:ln/>
        </p:spPr>
        <p:txBody>
          <a:bodyPr wrap="square" rtlCol="0" anchor="t"/>
          <a:lstStyle/>
          <a:p>
            <a:pPr marL="0" indent="0" algn="l">
              <a:lnSpc>
                <a:spcPts val="2341"/>
              </a:lnSpc>
              <a:buNone/>
            </a:pPr>
            <a:r>
              <a:rPr lang="en-US" sz="1463" dirty="0">
                <a:solidFill>
                  <a:srgbClr val="454240"/>
                </a:solidFill>
                <a:latin typeface="DM Sans" pitchFamily="34" charset="0"/>
                <a:ea typeface="DM Sans" pitchFamily="34" charset="-122"/>
                <a:cs typeface="DM Sans" pitchFamily="34" charset="-120"/>
              </a:rPr>
              <a:t>The system tracks the performance of the bank's overall operations, allowing managers and executives to monitor key metrics, identify areas of improvement, and make data-driven strategic decisions.</a:t>
            </a:r>
            <a:endParaRPr lang="en-US" sz="1463" dirty="0"/>
          </a:p>
        </p:txBody>
      </p:sp>
      <p:pic>
        <p:nvPicPr>
          <p:cNvPr id="15" name="Image 5" descr="preencoded.png"/>
          <p:cNvPicPr>
            <a:picLocks noChangeAspect="1"/>
          </p:cNvPicPr>
          <p:nvPr/>
        </p:nvPicPr>
        <p:blipFill>
          <a:blip r:embed="rId8"/>
          <a:stretch>
            <a:fillRect/>
          </a:stretch>
        </p:blipFill>
        <p:spPr>
          <a:xfrm>
            <a:off x="10061615" y="3696772"/>
            <a:ext cx="464463" cy="464463"/>
          </a:xfrm>
          <a:prstGeom prst="rect">
            <a:avLst/>
          </a:prstGeom>
        </p:spPr>
      </p:pic>
      <p:sp>
        <p:nvSpPr>
          <p:cNvPr id="16" name="Text 8"/>
          <p:cNvSpPr/>
          <p:nvPr/>
        </p:nvSpPr>
        <p:spPr>
          <a:xfrm>
            <a:off x="10061615" y="4346972"/>
            <a:ext cx="2322552" cy="290274"/>
          </a:xfrm>
          <a:prstGeom prst="rect">
            <a:avLst/>
          </a:prstGeom>
          <a:noFill/>
          <a:ln/>
        </p:spPr>
        <p:txBody>
          <a:bodyPr wrap="none" rtlCol="0" anchor="t"/>
          <a:lstStyle/>
          <a:p>
            <a:pPr marL="0" indent="0" algn="l">
              <a:lnSpc>
                <a:spcPts val="2286"/>
              </a:lnSpc>
              <a:buNone/>
            </a:pPr>
            <a:r>
              <a:rPr lang="en-US" sz="1829" dirty="0">
                <a:solidFill>
                  <a:srgbClr val="454240"/>
                </a:solidFill>
                <a:latin typeface="Libre Baskerville" pitchFamily="34" charset="0"/>
                <a:ea typeface="Libre Baskerville" pitchFamily="34" charset="-122"/>
                <a:cs typeface="Libre Baskerville" pitchFamily="34" charset="-120"/>
              </a:rPr>
              <a:t>Data Export</a:t>
            </a:r>
            <a:endParaRPr lang="en-US" sz="1829" dirty="0"/>
          </a:p>
        </p:txBody>
      </p:sp>
      <p:sp>
        <p:nvSpPr>
          <p:cNvPr id="17" name="Text 9"/>
          <p:cNvSpPr/>
          <p:nvPr/>
        </p:nvSpPr>
        <p:spPr>
          <a:xfrm>
            <a:off x="10061615" y="4748689"/>
            <a:ext cx="2328505" cy="2378393"/>
          </a:xfrm>
          <a:prstGeom prst="rect">
            <a:avLst/>
          </a:prstGeom>
          <a:noFill/>
          <a:ln/>
        </p:spPr>
        <p:txBody>
          <a:bodyPr wrap="square" rtlCol="0" anchor="t"/>
          <a:lstStyle/>
          <a:p>
            <a:pPr marL="0" indent="0" algn="l">
              <a:lnSpc>
                <a:spcPts val="2341"/>
              </a:lnSpc>
              <a:buNone/>
            </a:pPr>
            <a:r>
              <a:rPr lang="en-US" sz="1463" dirty="0">
                <a:solidFill>
                  <a:srgbClr val="454240"/>
                </a:solidFill>
                <a:latin typeface="DM Sans" pitchFamily="34" charset="0"/>
                <a:ea typeface="DM Sans" pitchFamily="34" charset="-122"/>
                <a:cs typeface="DM Sans" pitchFamily="34" charset="-120"/>
              </a:rPr>
              <a:t>Users can easily export their account information and transaction data in various formats, such as CSV or PDF, for further analysis or integration with third-party financial management tools.</a:t>
            </a:r>
            <a:endParaRPr lang="en-US" sz="1463"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52610" y="2491740"/>
            <a:ext cx="4869180" cy="3246120"/>
          </a:xfrm>
          <a:prstGeom prst="rect">
            <a:avLst/>
          </a:prstGeom>
        </p:spPr>
      </p:pic>
      <p:sp>
        <p:nvSpPr>
          <p:cNvPr id="6" name="Text 1"/>
          <p:cNvSpPr/>
          <p:nvPr/>
        </p:nvSpPr>
        <p:spPr>
          <a:xfrm>
            <a:off x="864037" y="1371124"/>
            <a:ext cx="6172200" cy="771525"/>
          </a:xfrm>
          <a:prstGeom prst="rect">
            <a:avLst/>
          </a:prstGeom>
          <a:noFill/>
          <a:ln/>
        </p:spPr>
        <p:txBody>
          <a:bodyPr wrap="none" rtlCol="0" anchor="t"/>
          <a:lstStyle/>
          <a:p>
            <a:pPr marL="0" indent="0">
              <a:lnSpc>
                <a:spcPts val="6075"/>
              </a:lnSpc>
              <a:buNone/>
            </a:pPr>
            <a:r>
              <a:rPr lang="en-US" sz="4860" dirty="0">
                <a:solidFill>
                  <a:srgbClr val="5C4E3D"/>
                </a:solidFill>
                <a:latin typeface="Libre Baskerville" pitchFamily="34" charset="0"/>
                <a:ea typeface="Libre Baskerville" pitchFamily="34" charset="-122"/>
                <a:cs typeface="Libre Baskerville" pitchFamily="34" charset="-120"/>
              </a:rPr>
              <a:t>Conclusion</a:t>
            </a:r>
            <a:endParaRPr lang="en-US" sz="4860" dirty="0"/>
          </a:p>
        </p:txBody>
      </p:sp>
      <p:sp>
        <p:nvSpPr>
          <p:cNvPr id="7" name="Text 2"/>
          <p:cNvSpPr/>
          <p:nvPr/>
        </p:nvSpPr>
        <p:spPr>
          <a:xfrm>
            <a:off x="864037" y="2512933"/>
            <a:ext cx="7415927" cy="4345543"/>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The Bank Management System is a comprehensive and innovative solution that streamlines the core operations of a financial institution. By offering a seamless and secure user experience, the system empowers customers to manage their finances with confidence, while providing banks with the tools and insights necessary to optimize their operations and maintain a competitive edge in the ever-evolving banking landscape. This project is a testament to the power of Java-based software development in transforming the banking industry and enhancing the overall financial well-being of individuals and businesses alike.</a:t>
            </a:r>
            <a:endParaRPr lang="en-US" sz="1944"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15979" y="2219325"/>
            <a:ext cx="5054441" cy="3790831"/>
          </a:xfrm>
          <a:prstGeom prst="rect">
            <a:avLst/>
          </a:prstGeom>
        </p:spPr>
      </p:pic>
      <p:sp>
        <p:nvSpPr>
          <p:cNvPr id="6" name="Text 1"/>
          <p:cNvSpPr/>
          <p:nvPr/>
        </p:nvSpPr>
        <p:spPr>
          <a:xfrm>
            <a:off x="6091238" y="660916"/>
            <a:ext cx="4320540" cy="540068"/>
          </a:xfrm>
          <a:prstGeom prst="rect">
            <a:avLst/>
          </a:prstGeom>
          <a:noFill/>
          <a:ln/>
        </p:spPr>
        <p:txBody>
          <a:bodyPr wrap="none" rtlCol="0" anchor="t"/>
          <a:lstStyle/>
          <a:p>
            <a:pPr marL="0" indent="0">
              <a:lnSpc>
                <a:spcPts val="4253"/>
              </a:lnSpc>
              <a:buNone/>
            </a:pPr>
            <a:r>
              <a:rPr lang="en-US" sz="3402" dirty="0">
                <a:solidFill>
                  <a:srgbClr val="5C4E3D"/>
                </a:solidFill>
                <a:latin typeface="Libre Baskerville" pitchFamily="34" charset="0"/>
                <a:ea typeface="Libre Baskerville" pitchFamily="34" charset="-122"/>
                <a:cs typeface="Libre Baskerville" pitchFamily="34" charset="-120"/>
              </a:rPr>
              <a:t>Future Scope</a:t>
            </a:r>
            <a:endParaRPr lang="en-US" sz="3402" dirty="0"/>
          </a:p>
        </p:txBody>
      </p:sp>
      <p:sp>
        <p:nvSpPr>
          <p:cNvPr id="7" name="Shape 2"/>
          <p:cNvSpPr/>
          <p:nvPr/>
        </p:nvSpPr>
        <p:spPr>
          <a:xfrm>
            <a:off x="6091238" y="1654493"/>
            <a:ext cx="388739" cy="388739"/>
          </a:xfrm>
          <a:prstGeom prst="roundRect">
            <a:avLst>
              <a:gd name="adj" fmla="val 18672"/>
            </a:avLst>
          </a:prstGeom>
          <a:solidFill>
            <a:srgbClr val="F7EDD4"/>
          </a:solidFill>
          <a:ln w="7620">
            <a:solidFill>
              <a:srgbClr val="DDD3BA"/>
            </a:solidFill>
            <a:prstDash val="solid"/>
          </a:ln>
        </p:spPr>
      </p:sp>
      <p:sp>
        <p:nvSpPr>
          <p:cNvPr id="8" name="Text 3"/>
          <p:cNvSpPr/>
          <p:nvPr/>
        </p:nvSpPr>
        <p:spPr>
          <a:xfrm>
            <a:off x="6227802" y="1719263"/>
            <a:ext cx="115610"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1</a:t>
            </a:r>
            <a:endParaRPr lang="en-US" sz="2041" dirty="0"/>
          </a:p>
        </p:txBody>
      </p:sp>
      <p:sp>
        <p:nvSpPr>
          <p:cNvPr id="9" name="Text 4"/>
          <p:cNvSpPr/>
          <p:nvPr/>
        </p:nvSpPr>
        <p:spPr>
          <a:xfrm>
            <a:off x="6652736" y="1654493"/>
            <a:ext cx="2160270"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Mobile Integration</a:t>
            </a:r>
            <a:endParaRPr lang="en-US" sz="1701" dirty="0"/>
          </a:p>
        </p:txBody>
      </p:sp>
      <p:sp>
        <p:nvSpPr>
          <p:cNvPr id="10" name="Text 5"/>
          <p:cNvSpPr/>
          <p:nvPr/>
        </p:nvSpPr>
        <p:spPr>
          <a:xfrm>
            <a:off x="6652736" y="2027992"/>
            <a:ext cx="7372826" cy="829747"/>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Expanding the Bank Management System to include a robust mobile application will provide users with increased accessibility and convenience, allowing them to manage their finances on-the-go.</a:t>
            </a:r>
            <a:endParaRPr lang="en-US" sz="1361" dirty="0"/>
          </a:p>
        </p:txBody>
      </p:sp>
      <p:sp>
        <p:nvSpPr>
          <p:cNvPr id="11" name="Shape 6"/>
          <p:cNvSpPr/>
          <p:nvPr/>
        </p:nvSpPr>
        <p:spPr>
          <a:xfrm>
            <a:off x="6091238" y="3224808"/>
            <a:ext cx="388739" cy="388739"/>
          </a:xfrm>
          <a:prstGeom prst="roundRect">
            <a:avLst>
              <a:gd name="adj" fmla="val 18672"/>
            </a:avLst>
          </a:prstGeom>
          <a:solidFill>
            <a:srgbClr val="F7EDD4"/>
          </a:solidFill>
          <a:ln w="7620">
            <a:solidFill>
              <a:srgbClr val="DDD3BA"/>
            </a:solidFill>
            <a:prstDash val="solid"/>
          </a:ln>
        </p:spPr>
      </p:sp>
      <p:sp>
        <p:nvSpPr>
          <p:cNvPr id="12" name="Text 7"/>
          <p:cNvSpPr/>
          <p:nvPr/>
        </p:nvSpPr>
        <p:spPr>
          <a:xfrm>
            <a:off x="6205657" y="3289578"/>
            <a:ext cx="159782"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2</a:t>
            </a:r>
            <a:endParaRPr lang="en-US" sz="2041" dirty="0"/>
          </a:p>
        </p:txBody>
      </p:sp>
      <p:sp>
        <p:nvSpPr>
          <p:cNvPr id="13" name="Text 8"/>
          <p:cNvSpPr/>
          <p:nvPr/>
        </p:nvSpPr>
        <p:spPr>
          <a:xfrm>
            <a:off x="6652736" y="3224808"/>
            <a:ext cx="2329815"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Artificial Intelligence</a:t>
            </a:r>
            <a:endParaRPr lang="en-US" sz="1701" dirty="0"/>
          </a:p>
        </p:txBody>
      </p:sp>
      <p:sp>
        <p:nvSpPr>
          <p:cNvPr id="14" name="Text 9"/>
          <p:cNvSpPr/>
          <p:nvPr/>
        </p:nvSpPr>
        <p:spPr>
          <a:xfrm>
            <a:off x="6652736" y="3598307"/>
            <a:ext cx="7372826" cy="829747"/>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Integrating advanced AI-powered technologies, such as machine learning and natural language processing, can enhance the system's capabilities, enabling intelligent financial recommendations, personalized customer service, and predictive analytics.</a:t>
            </a:r>
            <a:endParaRPr lang="en-US" sz="1361" dirty="0"/>
          </a:p>
        </p:txBody>
      </p:sp>
      <p:sp>
        <p:nvSpPr>
          <p:cNvPr id="15" name="Shape 10"/>
          <p:cNvSpPr/>
          <p:nvPr/>
        </p:nvSpPr>
        <p:spPr>
          <a:xfrm>
            <a:off x="6091238" y="4795123"/>
            <a:ext cx="388739" cy="388739"/>
          </a:xfrm>
          <a:prstGeom prst="roundRect">
            <a:avLst>
              <a:gd name="adj" fmla="val 18672"/>
            </a:avLst>
          </a:prstGeom>
          <a:solidFill>
            <a:srgbClr val="F7EDD4"/>
          </a:solidFill>
          <a:ln w="7620">
            <a:solidFill>
              <a:srgbClr val="DDD3BA"/>
            </a:solidFill>
            <a:prstDash val="solid"/>
          </a:ln>
        </p:spPr>
      </p:sp>
      <p:sp>
        <p:nvSpPr>
          <p:cNvPr id="16" name="Text 11"/>
          <p:cNvSpPr/>
          <p:nvPr/>
        </p:nvSpPr>
        <p:spPr>
          <a:xfrm>
            <a:off x="6205657" y="4859893"/>
            <a:ext cx="159782"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3</a:t>
            </a:r>
            <a:endParaRPr lang="en-US" sz="2041" dirty="0"/>
          </a:p>
        </p:txBody>
      </p:sp>
      <p:sp>
        <p:nvSpPr>
          <p:cNvPr id="17" name="Text 12"/>
          <p:cNvSpPr/>
          <p:nvPr/>
        </p:nvSpPr>
        <p:spPr>
          <a:xfrm>
            <a:off x="6652736" y="4795123"/>
            <a:ext cx="2527697"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Blockchain Integration</a:t>
            </a:r>
            <a:endParaRPr lang="en-US" sz="1701" dirty="0"/>
          </a:p>
        </p:txBody>
      </p:sp>
      <p:sp>
        <p:nvSpPr>
          <p:cNvPr id="18" name="Text 13"/>
          <p:cNvSpPr/>
          <p:nvPr/>
        </p:nvSpPr>
        <p:spPr>
          <a:xfrm>
            <a:off x="6652736" y="5168622"/>
            <a:ext cx="7372826" cy="829747"/>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Incorporating blockchain technology can further strengthen the system's security, transparency, and efficiency, revolutionizing the way financial transactions are processed and recorded.</a:t>
            </a:r>
            <a:endParaRPr lang="en-US" sz="1361" dirty="0"/>
          </a:p>
        </p:txBody>
      </p:sp>
      <p:sp>
        <p:nvSpPr>
          <p:cNvPr id="19" name="Shape 14"/>
          <p:cNvSpPr/>
          <p:nvPr/>
        </p:nvSpPr>
        <p:spPr>
          <a:xfrm>
            <a:off x="6091238" y="6365438"/>
            <a:ext cx="388739" cy="388739"/>
          </a:xfrm>
          <a:prstGeom prst="roundRect">
            <a:avLst>
              <a:gd name="adj" fmla="val 18672"/>
            </a:avLst>
          </a:prstGeom>
          <a:solidFill>
            <a:srgbClr val="F7EDD4"/>
          </a:solidFill>
          <a:ln w="7620">
            <a:solidFill>
              <a:srgbClr val="DDD3BA"/>
            </a:solidFill>
            <a:prstDash val="solid"/>
          </a:ln>
        </p:spPr>
      </p:sp>
      <p:sp>
        <p:nvSpPr>
          <p:cNvPr id="20" name="Text 15"/>
          <p:cNvSpPr/>
          <p:nvPr/>
        </p:nvSpPr>
        <p:spPr>
          <a:xfrm>
            <a:off x="6209705" y="6430208"/>
            <a:ext cx="151686"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4</a:t>
            </a:r>
            <a:endParaRPr lang="en-US" sz="2041" dirty="0"/>
          </a:p>
        </p:txBody>
      </p:sp>
      <p:sp>
        <p:nvSpPr>
          <p:cNvPr id="21" name="Text 16"/>
          <p:cNvSpPr/>
          <p:nvPr/>
        </p:nvSpPr>
        <p:spPr>
          <a:xfrm>
            <a:off x="6652736" y="6365438"/>
            <a:ext cx="2620566"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Regulatory Compliance</a:t>
            </a:r>
            <a:endParaRPr lang="en-US" sz="1701" dirty="0"/>
          </a:p>
        </p:txBody>
      </p:sp>
      <p:sp>
        <p:nvSpPr>
          <p:cNvPr id="22" name="Text 17"/>
          <p:cNvSpPr/>
          <p:nvPr/>
        </p:nvSpPr>
        <p:spPr>
          <a:xfrm>
            <a:off x="6652736" y="6738938"/>
            <a:ext cx="7372826" cy="829747"/>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Continuous updates to the system to ensure compliance with evolving banking regulations and industry standards will maintain the Bank Management System's relevance and trustworthiness in the eyes of customers and regulatory bodies.</a:t>
            </a:r>
            <a:endParaRPr lang="en-US" sz="136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1135</Words>
  <Application>Microsoft Office PowerPoint</Application>
  <PresentationFormat>Custom</PresentationFormat>
  <Paragraphs>88</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DM Sans</vt:lpstr>
      <vt:lpstr>Libre Baskerville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Sanskruti</cp:lastModifiedBy>
  <cp:revision>2</cp:revision>
  <dcterms:created xsi:type="dcterms:W3CDTF">2024-07-17T14:51:56Z</dcterms:created>
  <dcterms:modified xsi:type="dcterms:W3CDTF">2024-07-17T15:00:14Z</dcterms:modified>
</cp:coreProperties>
</file>